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1465"/>
    <a:srgbClr val="005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3"/>
    <p:restoredTop sz="95009"/>
  </p:normalViewPr>
  <p:slideViewPr>
    <p:cSldViewPr snapToGrid="0" showGuides="1">
      <p:cViewPr varScale="1">
        <p:scale>
          <a:sx n="86" d="100"/>
          <a:sy n="86" d="100"/>
        </p:scale>
        <p:origin x="21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DCA77-EF2B-1941-8B6E-803E6C83037F}" type="datetimeFigureOut">
              <a:rPr lang="en-US" smtClean="0"/>
              <a:t>3/20/23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F3244-1427-0A45-81B9-211CF9C4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19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CDF31-C499-EC5B-B188-32E5AF65DF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F34FD0-B46A-3CDD-4CA6-4FC2CCA7F3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F7CA9-15A4-20AC-3487-9CEFE6BD4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CED3-E7C0-604E-856B-56AD1B44F284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8F6CF-1364-8E2B-B612-F5FF045EC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CAFA8-2537-E495-39BC-13FC2D72F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B277-8656-7F47-9305-2E6BF5D6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2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8E27F-3A77-FE25-08A0-DCE239C81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47FB46-FE3D-E99A-349B-A6CC60496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4C996-103A-D2FD-41FB-DAD1A59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CED3-E7C0-604E-856B-56AD1B44F284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1FD52-EEA2-2E95-CF89-1A89C946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B1E8C-1BE4-A361-849D-A4442C10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B277-8656-7F47-9305-2E6BF5D6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3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B63CD3-8FA8-3D18-0F1E-7C0471165B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C6B06D-2B9A-CA15-E812-A3C38FE97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34B45-7998-1329-F7D0-5D0209B60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CED3-E7C0-604E-856B-56AD1B44F284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8699B-F258-5C76-507D-C621AEE8A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BA1D8-9EEB-964E-FDB1-2F222FDD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B277-8656-7F47-9305-2E6BF5D6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8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C2D89-1E6F-E48D-FE2D-8BF90BD57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3A575-A2E5-3E80-4CBD-6A8C3A866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7818B-4E5B-F49A-B45D-ED95C9D7F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CED3-E7C0-604E-856B-56AD1B44F284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75603-52F4-B4DD-7D1A-C2358D8B5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F3568-DA35-908C-3137-5E7C9C0F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B277-8656-7F47-9305-2E6BF5D6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5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9EFA2-C938-C4DB-8067-CF8FB0741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F8AF0-5A62-0BA0-9B77-04BCC662B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E963B-EA88-E588-4A2F-E2AD79CA4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CED3-E7C0-604E-856B-56AD1B44F284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F9E2C-E766-A5AB-D3B6-FD97D8FB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01323-7B60-57DB-542F-A7F34AABD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B277-8656-7F47-9305-2E6BF5D6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2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81E4B-80C9-A6CF-5963-7E65D5EC6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7EABC-C93B-E36F-ABAF-703D65B843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0818FC-C986-38DE-FC12-F29DA89AA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66A398-9A74-24E2-51FA-AEE3C0FE8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CED3-E7C0-604E-856B-56AD1B44F284}" type="datetimeFigureOut">
              <a:rPr lang="en-US" smtClean="0"/>
              <a:t>3/20/23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B3B04-0DE0-74EB-1712-DF2F3E436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5D1118-B6CC-3B52-E2F9-A300E9C1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B277-8656-7F47-9305-2E6BF5D6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2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FEE86-B580-BE68-91BC-9BFDCAD9D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B9604-1068-B9A6-86E4-EA170B98F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3A653-2D97-E092-AD35-2A53B8F39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218CA9-2DD4-A9AC-3609-910F301BC9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F8C77E-9FE7-D495-C4BC-DA8C8C4788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5139A3-C95E-2F16-862E-80300C59B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CED3-E7C0-604E-856B-56AD1B44F284}" type="datetimeFigureOut">
              <a:rPr lang="en-US" smtClean="0"/>
              <a:t>3/20/23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7B42DA-F0C1-5B51-F8E2-C21EDD4D2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F024C5-8E2A-C9F5-2BA8-682879E49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B277-8656-7F47-9305-2E6BF5D6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59A6D-D7C9-A5F7-5316-B458B55D3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770782-FD3D-CCC7-4211-F6D785B80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CED3-E7C0-604E-856B-56AD1B44F284}" type="datetimeFigureOut">
              <a:rPr lang="en-US" smtClean="0"/>
              <a:t>3/20/23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E8F8BB-D4BC-AA15-7928-B1AC5C7A7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61875E-89B3-B7C9-8539-63744D11C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B277-8656-7F47-9305-2E6BF5D6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9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FAB58C-0643-89FF-1226-48E06E554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CED3-E7C0-604E-856B-56AD1B44F284}" type="datetimeFigureOut">
              <a:rPr lang="en-US" smtClean="0"/>
              <a:t>3/20/23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D6B1B7-6205-4139-5093-4E3694D00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C85FB-171D-BA1B-28FB-E470BB846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B277-8656-7F47-9305-2E6BF5D6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6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2B935-AF6A-CD47-7068-57FAD19FD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311A5-1BCE-1DF1-04FE-120FA4446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DAF60C-1608-EF53-15A1-8801C1093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83A5F-503D-B816-B1D4-B71B178B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CED3-E7C0-604E-856B-56AD1B44F284}" type="datetimeFigureOut">
              <a:rPr lang="en-US" smtClean="0"/>
              <a:t>3/20/23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A6245F-664E-336B-3C25-5A7C6F57B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C366C8-4CBD-DAC8-8E57-FFA63AC7B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B277-8656-7F47-9305-2E6BF5D6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7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17424-887E-C3F7-F5B0-9186FC139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C83073-3173-1DC3-23B2-5C6B9EBB40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AF9D01-96AF-B6EF-CE70-8A75F79584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93D30-0133-1500-02C9-C8F4197B5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CED3-E7C0-604E-856B-56AD1B44F284}" type="datetimeFigureOut">
              <a:rPr lang="en-US" smtClean="0"/>
              <a:t>3/20/23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AB26C-8455-5D16-FB64-5530EC70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90822-FACA-A35D-47F1-6988CF2A7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B277-8656-7F47-9305-2E6BF5D6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5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8D5B25-ADF6-9CEB-7F68-F578F5813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F9FFC3-C097-02C2-96B6-CC6DD7688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0000F-0C24-AE20-E88A-E3F617571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8CED3-E7C0-604E-856B-56AD1B44F284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8F10F-8B0D-25E0-D412-537CD407B6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D5DE0-8EBD-5ED8-DA1C-19C996CE65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3B277-8656-7F47-9305-2E6BF5D6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9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9094BE2-6573-61B7-292A-E0E0C8E67E30}"/>
              </a:ext>
            </a:extLst>
          </p:cNvPr>
          <p:cNvSpPr/>
          <p:nvPr/>
        </p:nvSpPr>
        <p:spPr>
          <a:xfrm>
            <a:off x="-2" y="785626"/>
            <a:ext cx="12192000" cy="60723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B31513B-7C4C-22A2-8104-05C6D108A131}"/>
              </a:ext>
            </a:extLst>
          </p:cNvPr>
          <p:cNvSpPr txBox="1">
            <a:spLocks/>
          </p:cNvSpPr>
          <p:nvPr/>
        </p:nvSpPr>
        <p:spPr>
          <a:xfrm>
            <a:off x="6208484" y="802463"/>
            <a:ext cx="3978066" cy="2910395"/>
          </a:xfrm>
          <a:prstGeom prst="rect">
            <a:avLst/>
          </a:prstGeom>
        </p:spPr>
        <p:txBody>
          <a:bodyPr vert="horz" lIns="54000" tIns="54000" rIns="54000" bIns="54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RESULTS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sz="1000" b="1" dirty="0">
                <a:solidFill>
                  <a:srgbClr val="58146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Initial feedback</a:t>
            </a:r>
          </a:p>
          <a:p>
            <a:pPr marL="0" indent="0" algn="ctr">
              <a:lnSpc>
                <a:spcPct val="80000"/>
              </a:lnSpc>
              <a:spcBef>
                <a:spcPts val="600"/>
              </a:spcBef>
              <a:buNone/>
            </a:pPr>
            <a:r>
              <a:rPr lang="en-GB" sz="95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“The most useful thing was being given time to go through QI methodology with immediate practical application to projects we are passionate about.”</a:t>
            </a:r>
          </a:p>
          <a:p>
            <a:pPr marL="0" indent="0" algn="ctr">
              <a:lnSpc>
                <a:spcPct val="80000"/>
              </a:lnSpc>
              <a:spcBef>
                <a:spcPts val="600"/>
              </a:spcBef>
              <a:buNone/>
            </a:pPr>
            <a:r>
              <a:rPr lang="en-GB" sz="95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“The fact that improvement advisors, enthusiastic consultant supervisors and trainees were all mixed within the groups [was one of the most useful aspects of the course]. There was a wealth of experience and technical knowledge available.”</a:t>
            </a:r>
          </a:p>
          <a:p>
            <a:pPr marL="0" indent="0" algn="ctr">
              <a:lnSpc>
                <a:spcPct val="80000"/>
              </a:lnSpc>
              <a:spcBef>
                <a:spcPts val="600"/>
              </a:spcBef>
              <a:buNone/>
            </a:pPr>
            <a:r>
              <a:rPr lang="en-GB" sz="95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“This was better than any other similar course I’ve been on. It enabled us to conduct a large and meaningful project. It really helped with getting to grips with proper QI methodology.”</a:t>
            </a:r>
          </a:p>
          <a:p>
            <a:pPr marL="0" indent="0" algn="ctr">
              <a:lnSpc>
                <a:spcPct val="80000"/>
              </a:lnSpc>
              <a:spcBef>
                <a:spcPts val="600"/>
              </a:spcBef>
              <a:buNone/>
            </a:pPr>
            <a:r>
              <a:rPr lang="en-GB" sz="95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“[I learned] so much! Proper QI methodology. I learned from more than just my project, the different groups together sharing their learning was key to the success of the project.”</a:t>
            </a:r>
          </a:p>
          <a:p>
            <a:pPr marL="0" indent="0" algn="ctr">
              <a:lnSpc>
                <a:spcPct val="80000"/>
              </a:lnSpc>
              <a:spcBef>
                <a:spcPts val="600"/>
              </a:spcBef>
              <a:buNone/>
            </a:pPr>
            <a:r>
              <a:rPr lang="en-GB" sz="95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“An excellent experience that should be heralded to other centres.”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C416F0-8536-F6F5-E9E7-3CF8F35F0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"/>
            <a:ext cx="7651876" cy="783627"/>
          </a:xfrm>
          <a:solidFill>
            <a:srgbClr val="002060"/>
          </a:solidFill>
        </p:spPr>
        <p:txBody>
          <a:bodyPr lIns="180000">
            <a:no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Lighting The Candle for Quality Improvement: </a:t>
            </a:r>
            <a:br>
              <a:rPr lang="en-US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CANDLE </a:t>
            </a:r>
            <a:r>
              <a:rPr lang="en-US" sz="20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Programme</a:t>
            </a:r>
            <a:br>
              <a:rPr lang="en-US" sz="2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L.Fletcher</a:t>
            </a:r>
            <a:r>
              <a:rPr lang="en-US" sz="800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  <a:r>
              <a:rPr lang="en-US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and A.Hunningher</a:t>
            </a:r>
            <a:r>
              <a:rPr lang="en-US" sz="800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en-US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  <a:r>
              <a:rPr lang="en-US" sz="800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  <a:r>
              <a:rPr lang="en-US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Anaesthetic Registrar,</a:t>
            </a:r>
            <a:r>
              <a:rPr lang="en-US" sz="800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2</a:t>
            </a:r>
            <a:r>
              <a:rPr lang="en-US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Anaesthetic Consultant, Department of Anaesthesia, Royal London Hospital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9F3F5-6D23-B48D-5ED6-9DBFC32AE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0464"/>
            <a:ext cx="6208486" cy="2910396"/>
          </a:xfrm>
          <a:noFill/>
          <a:ln w="38100">
            <a:noFill/>
          </a:ln>
        </p:spPr>
        <p:txBody>
          <a:bodyPr lIns="54000" tIns="54000" rIns="54000" bIns="54000">
            <a:noAutofit/>
          </a:bodyPr>
          <a:lstStyle/>
          <a:p>
            <a:pPr marL="114300" indent="0">
              <a:lnSpc>
                <a:spcPct val="80000"/>
              </a:lnSpc>
              <a:buNone/>
            </a:pPr>
            <a:r>
              <a:rPr lang="en-US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INTRODUCTION AND METHODS</a:t>
            </a:r>
          </a:p>
          <a:p>
            <a:pPr marL="114300" indent="0">
              <a:lnSpc>
                <a:spcPct val="80000"/>
              </a:lnSpc>
              <a:buNone/>
            </a:pPr>
            <a:r>
              <a:rPr lang="en-US" sz="1000" b="1" dirty="0">
                <a:solidFill>
                  <a:srgbClr val="58146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 is CANDLE?</a:t>
            </a:r>
          </a:p>
          <a:p>
            <a:pPr marL="342900">
              <a:lnSpc>
                <a:spcPct val="80000"/>
              </a:lnSpc>
            </a:pPr>
            <a:r>
              <a:rPr lang="en-US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Curriculum and Delivery Learning Event (CANDLE) is an innovative concept to deliver exceptional training and quality improvement (QI) action.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QI methodology was used to plan the project</a:t>
            </a:r>
            <a:endParaRPr lang="en-US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>
              <a:lnSpc>
                <a:spcPct val="80000"/>
              </a:lnSpc>
            </a:pPr>
            <a:r>
              <a:rPr lang="en-US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</a:t>
            </a:r>
            <a:r>
              <a:rPr lang="en-US" sz="1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programme</a:t>
            </a:r>
            <a:r>
              <a:rPr lang="en-US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comprises three key, complementary aspects:</a:t>
            </a:r>
          </a:p>
          <a:p>
            <a:pPr marL="102870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Bespoke formal seminar-based training in QI background, methodology and tools delivered by expert trainers, to teams of trainee improvers. </a:t>
            </a:r>
            <a:r>
              <a:rPr lang="en-GB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Aspects covered include building engagement, aims, change theory, driver diagrams and measurement</a:t>
            </a:r>
            <a:endParaRPr lang="en-US" sz="1000" b="1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02870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Expert coach-led, hands-on workshops</a:t>
            </a:r>
            <a:r>
              <a:rPr lang="en-US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interspersed with the above seminars to apply newly learned skills immediately and directly to the set-up of trainee chosen projects, ensuring confidence in translation to the real world</a:t>
            </a:r>
          </a:p>
          <a:p>
            <a:pPr marL="102870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Continued QI coach support and enhancement in the implementation and running of shop floor, peri-operative QI projects at hospital sites</a:t>
            </a:r>
          </a:p>
          <a:p>
            <a:pPr marL="342900">
              <a:lnSpc>
                <a:spcPct val="80000"/>
              </a:lnSpc>
            </a:pPr>
            <a:r>
              <a:rPr lang="en-US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</a:t>
            </a:r>
            <a:r>
              <a:rPr lang="en-US" sz="10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programme</a:t>
            </a:r>
            <a:r>
              <a:rPr lang="en-US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has been specifically tailored to meet the new 2021 Royal College of Anaesthetists QI Curriculum</a:t>
            </a:r>
            <a:r>
              <a:rPr lang="en-US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which raises the bar on </a:t>
            </a:r>
            <a:r>
              <a:rPr lang="en-GB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requirements for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QI </a:t>
            </a:r>
            <a:r>
              <a:rPr lang="en-GB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delivery and teaching and trainee needs</a:t>
            </a:r>
          </a:p>
          <a:p>
            <a:pPr marL="11430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1000" b="1" dirty="0">
                <a:solidFill>
                  <a:srgbClr val="58146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Why has CANDLE been developed?</a:t>
            </a:r>
          </a:p>
          <a:p>
            <a:pPr marL="342900">
              <a:lnSpc>
                <a:spcPct val="80000"/>
              </a:lnSpc>
            </a:pPr>
            <a:r>
              <a:rPr lang="en-US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Seventy anaesthetic trainees and trainers were surveyed on QI experience. Trainees consistently described 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low levels of formal QI knowledge, an inability to apply training to on-the-floor projects and frustration towards small-scale, low impact projects. They wished to see internal, bespoke training, higher quality projects and mentorship. QI was not part of many trainers own training. They described a lack of understanding, difficulty in applying methodology and low confidence in teaching QI</a:t>
            </a:r>
          </a:p>
          <a:p>
            <a:pPr marL="114300" indent="0">
              <a:lnSpc>
                <a:spcPct val="80000"/>
              </a:lnSpc>
              <a:buNone/>
            </a:pPr>
            <a:r>
              <a:rPr lang="en-GB" sz="1000" b="1" dirty="0">
                <a:solidFill>
                  <a:srgbClr val="581465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CANDLE projects</a:t>
            </a:r>
          </a:p>
          <a:p>
            <a:pPr marL="342900"/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/>
            <a:endParaRPr lang="en-GB" sz="10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5CAD008-6C6B-5C00-0DCF-E619FC7D5AAE}"/>
              </a:ext>
            </a:extLst>
          </p:cNvPr>
          <p:cNvSpPr txBox="1">
            <a:spLocks/>
          </p:cNvSpPr>
          <p:nvPr/>
        </p:nvSpPr>
        <p:spPr>
          <a:xfrm>
            <a:off x="6208486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8936687-F925-EEC0-5EF1-EBA469701A39}"/>
              </a:ext>
            </a:extLst>
          </p:cNvPr>
          <p:cNvSpPr txBox="1">
            <a:spLocks/>
          </p:cNvSpPr>
          <p:nvPr/>
        </p:nvSpPr>
        <p:spPr>
          <a:xfrm>
            <a:off x="63246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6E79E31-E88B-2773-7C6B-8A691EE93022}"/>
              </a:ext>
            </a:extLst>
          </p:cNvPr>
          <p:cNvSpPr txBox="1">
            <a:spLocks/>
          </p:cNvSpPr>
          <p:nvPr/>
        </p:nvSpPr>
        <p:spPr>
          <a:xfrm>
            <a:off x="6208483" y="3318836"/>
            <a:ext cx="5983515" cy="3314716"/>
          </a:xfrm>
          <a:prstGeom prst="rect">
            <a:avLst/>
          </a:prstGeom>
        </p:spPr>
        <p:txBody>
          <a:bodyPr vert="horz" lIns="54000" tIns="54000" rIns="54000" bIns="5400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rgbClr val="581465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Highlights of our projects to date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Rainbows created a Team Brief proforma, now adopted across all adult theatres at our main tertiary centre. Aligned with NatSSIPs2, it's driving patient safety 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AIMS-HIGH team have implemented a package of care for high BMI maternity patients</a:t>
            </a:r>
            <a:r>
              <a:rPr lang="en-GB" sz="4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Early preparation and checklists are </a:t>
            </a:r>
            <a:r>
              <a:rPr lang="en-GB" sz="4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driving higher standards of care. The project will be presented at the Obstetric Anaesthesia Annual Scientific Meeting 2023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New(er)ham Kids on the Block and Code Green recently won prizes (1</a:t>
            </a:r>
            <a:r>
              <a:rPr lang="en-GB" sz="4000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</a:t>
            </a:r>
            <a:r>
              <a:rPr lang="en-GB" sz="4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and 3</a:t>
            </a:r>
            <a:r>
              <a:rPr lang="en-GB" sz="4000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rd</a:t>
            </a:r>
            <a:r>
              <a:rPr lang="en-GB" sz="4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respectively) in Sustainability Improvement at the Barts Health ‘</a:t>
            </a:r>
            <a:r>
              <a:rPr lang="en-GB" sz="4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WeImprove</a:t>
            </a:r>
            <a:r>
              <a:rPr lang="en-GB" sz="4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’ Awards. The CMO was impressed and is supporting the spread of their project interventions across hospital sites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CONCLUSION</a:t>
            </a:r>
          </a:p>
          <a:p>
            <a:pPr>
              <a:lnSpc>
                <a:spcPct val="100000"/>
              </a:lnSpc>
            </a:pPr>
            <a:r>
              <a:rPr lang="en-GB" sz="4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By focusing on and raising standards across the entire QI process CANDLE has already impacted upon multiple peri-operative projects and will have a wide and lasting legacy on a range of future work. Ensuring confidence in the fundamentals of the QI process, teamwork and an actual ability to apply learning to real-life projects, is key to raising quality in improvement and training</a:t>
            </a:r>
          </a:p>
          <a:p>
            <a:pPr>
              <a:lnSpc>
                <a:spcPct val="100000"/>
              </a:lnSpc>
            </a:pPr>
            <a:r>
              <a:rPr lang="en-GB" sz="4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Our project results to date demonstrate the success of the programme so far. We recognise the need to expand the programme, in future including the wider multi-disciplinary team and management. We believe that this will further increase the potential of the programme to significantly impact safe and effective peri-operative care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6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Acknowledgements: </a:t>
            </a:r>
            <a:r>
              <a:rPr lang="en-GB" sz="3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We would like </a:t>
            </a:r>
            <a:r>
              <a:rPr lang="en-GB" sz="3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to thank the Barts Health Trust  Improvement Team, each of our individual project teams and the </a:t>
            </a:r>
            <a:r>
              <a:rPr lang="en-GB" sz="3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RCoA</a:t>
            </a:r>
            <a:r>
              <a:rPr lang="en-GB" sz="3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who allowed us to contribute to their online QI newsletter https://</a:t>
            </a:r>
            <a:r>
              <a:rPr lang="en-GB" sz="3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rcoa.ac.uk</a:t>
            </a:r>
            <a:r>
              <a:rPr lang="en-GB" sz="3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/safety-standards-quality/quality-improvement/quality-improvement-case-studies/royal-</a:t>
            </a:r>
            <a:r>
              <a:rPr lang="en-GB" sz="3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london</a:t>
            </a:r>
            <a:r>
              <a:rPr lang="en-GB" sz="3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-hospital</a:t>
            </a:r>
            <a:endParaRPr lang="en-GB" sz="36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</a:p>
          <a:p>
            <a:pPr marL="0" indent="0">
              <a:buNone/>
            </a:pPr>
            <a:endParaRPr lang="en-US" sz="1000" dirty="0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2B5241D0-D034-FA12-7339-2F9CB6C14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t="21875" b="21875"/>
          <a:stretch/>
        </p:blipFill>
        <p:spPr bwMode="auto">
          <a:xfrm>
            <a:off x="7651877" y="28981"/>
            <a:ext cx="1312483" cy="723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Table 9">
            <a:extLst>
              <a:ext uri="{FF2B5EF4-FFF2-40B4-BE49-F238E27FC236}">
                <a16:creationId xmlns:a16="http://schemas.microsoft.com/office/drawing/2014/main" id="{D1BA26C5-06BE-D860-B427-012B936EB3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77901"/>
              </p:ext>
            </p:extLst>
          </p:nvPr>
        </p:nvGraphicFramePr>
        <p:xfrm>
          <a:off x="101375" y="4872588"/>
          <a:ext cx="5214365" cy="182825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1243">
                  <a:extLst>
                    <a:ext uri="{9D8B030D-6E8A-4147-A177-3AD203B41FA5}">
                      <a16:colId xmlns:a16="http://schemas.microsoft.com/office/drawing/2014/main" val="4085110889"/>
                    </a:ext>
                  </a:extLst>
                </a:gridCol>
                <a:gridCol w="3693122">
                  <a:extLst>
                    <a:ext uri="{9D8B030D-6E8A-4147-A177-3AD203B41FA5}">
                      <a16:colId xmlns:a16="http://schemas.microsoft.com/office/drawing/2014/main" val="1664933045"/>
                    </a:ext>
                  </a:extLst>
                </a:gridCol>
              </a:tblGrid>
              <a:tr h="203316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Code Green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Operation Shutdown: reducing energy use in theatres at night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5959508"/>
                  </a:ext>
                </a:extLst>
              </a:tr>
              <a:tr h="31949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The Whitechapel Dreamers</a:t>
                      </a:r>
                      <a:endParaRPr lang="en-US" sz="90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Pre-operative fasting, Drinking, Eating and </a:t>
                      </a:r>
                      <a:r>
                        <a:rPr lang="en-US" sz="900" b="0" dirty="0" err="1"/>
                        <a:t>Mobilising</a:t>
                      </a:r>
                      <a:r>
                        <a:rPr lang="en-US" sz="900" b="0" dirty="0"/>
                        <a:t> after surgery (</a:t>
                      </a:r>
                      <a:r>
                        <a:rPr lang="en-US" sz="900" b="0" dirty="0" err="1"/>
                        <a:t>DrEaM</a:t>
                      </a:r>
                      <a:r>
                        <a:rPr lang="en-US" sz="900" b="0" dirty="0"/>
                        <a:t>) </a:t>
                      </a:r>
                      <a:endParaRPr lang="en-US" sz="900" b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0321610"/>
                  </a:ext>
                </a:extLst>
              </a:tr>
              <a:tr h="203316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The Dons</a:t>
                      </a:r>
                      <a:endParaRPr lang="en-US" sz="90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Improving the quality of the team debrief</a:t>
                      </a:r>
                      <a:endParaRPr lang="en-US" sz="900" b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6944447"/>
                  </a:ext>
                </a:extLst>
              </a:tr>
              <a:tr h="203316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The Rainbows</a:t>
                      </a:r>
                      <a:endParaRPr lang="en-US" sz="90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Improving quality of the team brief</a:t>
                      </a:r>
                      <a:endParaRPr lang="en-US" sz="900" b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9071860"/>
                  </a:ext>
                </a:extLst>
              </a:tr>
              <a:tr h="203316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AIMS-HIGH</a:t>
                      </a:r>
                      <a:endParaRPr lang="en-US" sz="90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Assessing and Improving Maternal Safety in High BMI patients</a:t>
                      </a:r>
                      <a:endParaRPr lang="en-US" sz="900" b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8751264"/>
                  </a:ext>
                </a:extLst>
              </a:tr>
              <a:tr h="31949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New(er)ham Kids on the block</a:t>
                      </a:r>
                      <a:endParaRPr lang="en-US" sz="90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Improving obstetric block testing </a:t>
                      </a:r>
                      <a:r>
                        <a:rPr lang="en-US" sz="900" b="0" dirty="0" err="1"/>
                        <a:t>utilising</a:t>
                      </a:r>
                      <a:r>
                        <a:rPr lang="en-US" sz="900" b="0" dirty="0"/>
                        <a:t> cold-stick testing</a:t>
                      </a:r>
                      <a:endParaRPr lang="en-US" sz="900" b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0027172"/>
                  </a:ext>
                </a:extLst>
              </a:tr>
              <a:tr h="2033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Team Whippets</a:t>
                      </a:r>
                      <a:endParaRPr lang="en-US" sz="90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Pre-operative fasting and patient education</a:t>
                      </a:r>
                      <a:endParaRPr lang="en-US" sz="900" b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3332614"/>
                  </a:ext>
                </a:extLst>
              </a:tr>
            </a:tbl>
          </a:graphicData>
        </a:graphic>
      </p:graphicFrame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6996C32-0B95-B23F-974F-F46ECF38C7DF}"/>
              </a:ext>
            </a:extLst>
          </p:cNvPr>
          <p:cNvSpPr txBox="1">
            <a:spLocks/>
          </p:cNvSpPr>
          <p:nvPr/>
        </p:nvSpPr>
        <p:spPr>
          <a:xfrm>
            <a:off x="-2" y="4060376"/>
            <a:ext cx="6614315" cy="1655575"/>
          </a:xfrm>
          <a:prstGeom prst="rect">
            <a:avLst/>
          </a:prstGeom>
        </p:spPr>
        <p:txBody>
          <a:bodyPr vert="horz" lIns="54000" tIns="54000" rIns="54000" bIns="54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800100" lvl="1"/>
            <a:endParaRPr lang="en-US" sz="1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1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4" name="Picture 18">
            <a:extLst>
              <a:ext uri="{FF2B5EF4-FFF2-40B4-BE49-F238E27FC236}">
                <a16:creationId xmlns:a16="http://schemas.microsoft.com/office/drawing/2014/main" id="{9E7C8F4F-11F8-3A5A-D33B-94DEC26A3E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68" t="22836" r="17155" b="18632"/>
          <a:stretch/>
        </p:blipFill>
        <p:spPr bwMode="auto">
          <a:xfrm>
            <a:off x="11122540" y="62031"/>
            <a:ext cx="1019491" cy="641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15AD1D1-6C24-63BE-FD95-A59B69D061C5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8089828" y="-4954527"/>
            <a:ext cx="1864352" cy="51923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1783B6D-08AF-989C-A141-899EA0ACCA6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9156989" y="147576"/>
            <a:ext cx="1594382" cy="425443"/>
          </a:xfrm>
          <a:prstGeom prst="rect">
            <a:avLst/>
          </a:prstGeom>
        </p:spPr>
      </p:pic>
      <p:pic>
        <p:nvPicPr>
          <p:cNvPr id="1030" name="Picture 6" descr="The Royal London Hospital AIMS-HIGH obstetric project team">
            <a:extLst>
              <a:ext uri="{FF2B5EF4-FFF2-40B4-BE49-F238E27FC236}">
                <a16:creationId xmlns:a16="http://schemas.microsoft.com/office/drawing/2014/main" id="{0210B4D1-D86D-C96B-A290-4280E2290E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 bwMode="auto">
          <a:xfrm>
            <a:off x="10236039" y="855660"/>
            <a:ext cx="1769887" cy="154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QI Royal London Perioperative Project Team">
            <a:extLst>
              <a:ext uri="{FF2B5EF4-FFF2-40B4-BE49-F238E27FC236}">
                <a16:creationId xmlns:a16="http://schemas.microsoft.com/office/drawing/2014/main" id="{D4D83A14-ECD9-DC45-A1FC-9E3126ABB2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3" t="11036" r="12053"/>
          <a:stretch/>
        </p:blipFill>
        <p:spPr bwMode="auto">
          <a:xfrm>
            <a:off x="10459359" y="2135874"/>
            <a:ext cx="1669531" cy="140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9085A3B-D2E1-3133-5050-9F67227F4A22}"/>
              </a:ext>
            </a:extLst>
          </p:cNvPr>
          <p:cNvSpPr txBox="1"/>
          <p:nvPr/>
        </p:nvSpPr>
        <p:spPr>
          <a:xfrm>
            <a:off x="5295699" y="4976194"/>
            <a:ext cx="89274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Table 1. Project teams and title. S</a:t>
            </a:r>
            <a:r>
              <a:rPr lang="en-GB" sz="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even teams from across Barts Health were formed, comprising </a:t>
            </a:r>
            <a:r>
              <a:rPr lang="en-GB" sz="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trainee members, a consultant supervisor and QI coach mentor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5DE063-A773-03B2-04F6-4B5317001E1D}"/>
              </a:ext>
            </a:extLst>
          </p:cNvPr>
          <p:cNvSpPr txBox="1"/>
          <p:nvPr/>
        </p:nvSpPr>
        <p:spPr>
          <a:xfrm>
            <a:off x="10234294" y="855659"/>
            <a:ext cx="161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Figure 1. AIMS-HIGH </a:t>
            </a:r>
          </a:p>
          <a:p>
            <a:endParaRPr lang="en-US" sz="1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7D4B87-6D08-464F-0E13-D042D5E7621C}"/>
              </a:ext>
            </a:extLst>
          </p:cNvPr>
          <p:cNvSpPr txBox="1"/>
          <p:nvPr/>
        </p:nvSpPr>
        <p:spPr>
          <a:xfrm>
            <a:off x="10441059" y="2150732"/>
            <a:ext cx="161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Figure 2. The Rainbows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1029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NDLE Anaesthesia 2023" id="{4F4C8251-104D-5A43-A5EA-903C3C21B0BB}" vid="{6EEC9481-C14F-5246-9A4E-4393054FD6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39E85942EA2042BB0575791D718127" ma:contentTypeVersion="16" ma:contentTypeDescription="Create a new document." ma:contentTypeScope="" ma:versionID="12ab945d2efe0ef10a297c059136f865">
  <xsd:schema xmlns:xsd="http://www.w3.org/2001/XMLSchema" xmlns:xs="http://www.w3.org/2001/XMLSchema" xmlns:p="http://schemas.microsoft.com/office/2006/metadata/properties" xmlns:ns2="ec49a593-3265-4a49-b71d-8db4c0af5911" xmlns:ns3="eef307fe-dfcd-4dc4-b0dc-232c2dad2b81" targetNamespace="http://schemas.microsoft.com/office/2006/metadata/properties" ma:root="true" ma:fieldsID="9fb502e339f467c4a23c9469629d027a" ns2:_="" ns3:_="">
    <xsd:import namespace="ec49a593-3265-4a49-b71d-8db4c0af5911"/>
    <xsd:import namespace="eef307fe-dfcd-4dc4-b0dc-232c2dad2b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49a593-3265-4a49-b71d-8db4c0af59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1edd084-375f-4d55-8c57-698fcc9f02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f307fe-dfcd-4dc4-b0dc-232c2dad2b8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e914966-92ef-45d4-8a8f-bd5c406bf076}" ma:internalName="TaxCatchAll" ma:showField="CatchAllData" ma:web="eef307fe-dfcd-4dc4-b0dc-232c2dad2b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49a593-3265-4a49-b71d-8db4c0af5911">
      <Terms xmlns="http://schemas.microsoft.com/office/infopath/2007/PartnerControls"/>
    </lcf76f155ced4ddcb4097134ff3c332f>
    <TaxCatchAll xmlns="eef307fe-dfcd-4dc4-b0dc-232c2dad2b81" xsi:nil="true"/>
  </documentManagement>
</p:properties>
</file>

<file path=customXml/itemProps1.xml><?xml version="1.0" encoding="utf-8"?>
<ds:datastoreItem xmlns:ds="http://schemas.openxmlformats.org/officeDocument/2006/customXml" ds:itemID="{05BE8A4B-3959-4FCE-9BE7-CD2DAFEF6FB4}"/>
</file>

<file path=customXml/itemProps2.xml><?xml version="1.0" encoding="utf-8"?>
<ds:datastoreItem xmlns:ds="http://schemas.openxmlformats.org/officeDocument/2006/customXml" ds:itemID="{2B6C8DFB-0A05-4F46-8D16-B4BD1852C05D}"/>
</file>

<file path=customXml/itemProps3.xml><?xml version="1.0" encoding="utf-8"?>
<ds:datastoreItem xmlns:ds="http://schemas.openxmlformats.org/officeDocument/2006/customXml" ds:itemID="{22766C49-B8AC-46D3-8C11-49CD0106A7C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855</Words>
  <Application>Microsoft Macintosh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Lighting The Candle for Quality Improvement:  The CANDLE Programme L.Fletcher1 and A.Hunningher2. 1Anaesthetic Registrar, 2Anaesthetic Consultant, Department of Anaesthesia, Royal London Hospital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Lighting The Candle for Quality Improvement:  The CANDLE Programme L.Fletcher1 and A.Hunningher2. 1Anaesthetic Registrar, 2Anaesthetic Consultant, Department of Anaesthesia Royal London Hospital</dc:title>
  <dc:creator>Lydia Fletcher</dc:creator>
  <cp:lastModifiedBy>Lydia Fletcher</cp:lastModifiedBy>
  <cp:revision>4</cp:revision>
  <dcterms:created xsi:type="dcterms:W3CDTF">2023-03-19T20:35:09Z</dcterms:created>
  <dcterms:modified xsi:type="dcterms:W3CDTF">2023-03-20T19:48:55Z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0x0101006F39E85942EA2042BB0575791D718127</vt:lpwstr>
  </property>
</Properties>
</file>